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20" r:id="rId3"/>
    <p:sldMasterId id="2147483752" r:id="rId4"/>
    <p:sldMasterId id="2147483778" r:id="rId5"/>
    <p:sldMasterId id="2147483819" r:id="rId6"/>
    <p:sldMasterId id="2147483851" r:id="rId7"/>
    <p:sldMasterId id="2147483866" r:id="rId8"/>
  </p:sldMasterIdLst>
  <p:notesMasterIdLst>
    <p:notesMasterId r:id="rId23"/>
  </p:notesMasterIdLst>
  <p:sldIdLst>
    <p:sldId id="322" r:id="rId9"/>
    <p:sldId id="323" r:id="rId10"/>
    <p:sldId id="331" r:id="rId11"/>
    <p:sldId id="324" r:id="rId12"/>
    <p:sldId id="333" r:id="rId13"/>
    <p:sldId id="280" r:id="rId14"/>
    <p:sldId id="320" r:id="rId15"/>
    <p:sldId id="321" r:id="rId16"/>
    <p:sldId id="325" r:id="rId17"/>
    <p:sldId id="326" r:id="rId18"/>
    <p:sldId id="327" r:id="rId19"/>
    <p:sldId id="328" r:id="rId20"/>
    <p:sldId id="329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8" autoAdjust="0"/>
    <p:restoredTop sz="88062" autoAdjust="0"/>
  </p:normalViewPr>
  <p:slideViewPr>
    <p:cSldViewPr snapToGrid="0">
      <p:cViewPr varScale="1">
        <p:scale>
          <a:sx n="88" d="100"/>
          <a:sy n="88" d="100"/>
        </p:scale>
        <p:origin x="26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B8565-D224-46D9-82A9-82AAC7130D9E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0DED-DCA7-4FEB-963B-213043C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7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88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57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78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49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13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 if cannot use the storage account can</a:t>
            </a:r>
            <a:r>
              <a:rPr lang="en-GB" baseline="0" dirty="0"/>
              <a:t> still repo demos by using the emulator: https://azure.microsoft.com/en-us/documentation/articles/storage-use-emulator/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D02889-8093-48F7-BC2D-DE156A34177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448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34</a:t>
            </a:r>
            <a:r>
              <a:rPr lang="en-GB" baseline="0" dirty="0"/>
              <a:t> Datacentres worldwide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7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an updated version?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4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Build 2015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11/10/2016 11:32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1668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7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09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9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8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23078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38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6311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83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2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10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671119"/>
      </p:ext>
    </p:extLst>
  </p:cSld>
  <p:clrMapOvr>
    <a:masterClrMapping/>
  </p:clrMapOvr>
  <p:transition spd="slow">
    <p:push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77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64740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6111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541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959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4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713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5246959"/>
      </p:ext>
    </p:extLst>
  </p:cSld>
  <p:clrMapOvr>
    <a:masterClrMapping/>
  </p:clrMapOvr>
  <p:transition advClick="0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307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039566"/>
      </p:ext>
    </p:extLst>
  </p:cSld>
  <p:clrMapOvr>
    <a:masterClrMapping/>
  </p:clrMapOvr>
  <p:transition advClick="0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33920"/>
      </p:ext>
    </p:extLst>
  </p:cSld>
  <p:clrMapOvr>
    <a:masterClrMapping/>
  </p:clrMapOvr>
  <p:transition advClick="0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97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9860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07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03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3383"/>
      </p:ext>
    </p:extLst>
  </p:cSld>
  <p:clrMapOvr>
    <a:masterClrMapping/>
  </p:clrMapOvr>
  <p:transition advClick="0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36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38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505050"/>
                </a:solidFill>
              </a:rPr>
              <a:t>#UKDXAzure</a:t>
            </a:r>
            <a:endParaRPr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GB" smtClean="0">
                <a:solidFill>
                  <a:srgbClr val="505050"/>
                </a:solidFill>
              </a:rPr>
              <a:pPr defTabSz="914523"/>
              <a:t>‹#›</a:t>
            </a:fld>
            <a:endParaRPr lang="en-GB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87617"/>
      </p:ext>
    </p:extLst>
  </p:cSld>
  <p:clrMapOvr>
    <a:masterClrMapping/>
  </p:clrMapOvr>
  <p:transition advClick="0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021290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48212" y="6437261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7180" y="6437261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192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192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40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FontTx/>
              <a:buNone/>
              <a:defRPr lang="en-US" sz="4318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22696" rtl="0" eaLnBrk="1" fontAlgn="auto" latinLnBrk="0" hangingPunct="1">
              <a:lnSpc>
                <a:spcPct val="90000"/>
              </a:lnSpc>
              <a:spcBef>
                <a:spcPts val="1058"/>
              </a:spcBef>
              <a:spcAft>
                <a:spcPts val="2117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87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34815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774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30008" y="6477875"/>
            <a:ext cx="761999" cy="3801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fld id="{1BC86A1F-E589-44B2-A543-2EC98F5547A7}" type="slidenum">
              <a:rPr lang="en-US" smtClean="0">
                <a:solidFill>
                  <a:srgbClr val="505050"/>
                </a:solidFill>
              </a:rPr>
              <a:pPr>
                <a:lnSpc>
                  <a:spcPct val="90000"/>
                </a:lnSpc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505050"/>
                </a:solidFill>
              </a:rPr>
              <a:t>#UKDXAzure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626501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50167" y="400024"/>
            <a:ext cx="1476922" cy="31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92033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8212" y="6001918"/>
            <a:ext cx="1792850" cy="38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4" y="3877271"/>
            <a:ext cx="6273418" cy="179466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2" y="2075840"/>
            <a:ext cx="8067760" cy="1793104"/>
          </a:xfrm>
          <a:noFill/>
        </p:spPr>
        <p:txBody>
          <a:bodyPr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064"/>
      </p:ext>
    </p:extLst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2808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2pPr>
            <a:lvl3pPr marL="224097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3pPr>
            <a:lvl4pPr marL="448193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4pPr>
            <a:lvl5pPr marL="672290" indent="0">
              <a:buNone/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98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4165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65320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12987"/>
          </a:xfrm>
        </p:spPr>
        <p:txBody>
          <a:bodyPr/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83865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7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7680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0687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107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/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4477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61167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bg1"/>
                    </a:gs>
                    <a:gs pos="9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36111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4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186356"/>
            <a:ext cx="9859116" cy="2697988"/>
          </a:xfrm>
          <a:noFill/>
        </p:spPr>
        <p:txBody>
          <a:bodyPr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13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22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9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5657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6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576922"/>
            <a:ext cx="11653523" cy="1158793"/>
          </a:xfrm>
          <a:noFill/>
        </p:spPr>
        <p:txBody>
          <a:bodyPr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724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676836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86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27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60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189177"/>
            <a:ext cx="12192000" cy="566882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5722" tIns="45722" rIns="45722" bIns="45722" anchor="ctr"/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2232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79285" tIns="143428" rIns="179285" bIns="143428"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a typeface="MS PGothic" panose="020B0600070205080204" pitchFamily="34" charset="-128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69" y="3083454"/>
            <a:ext cx="3224639" cy="6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57097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65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97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9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7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22461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649311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5446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33664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4892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54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484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859973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9792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0733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025575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293958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0630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2453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0756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5084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0772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3380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1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203392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2602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034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39434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09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308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168" y="6040834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54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194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6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3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4722198"/>
      </p:ext>
    </p:extLst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1942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4"/>
          <a:stretch/>
        </p:blipFill>
        <p:spPr>
          <a:xfrm>
            <a:off x="0" y="-8755"/>
            <a:ext cx="12192000" cy="68589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86"/>
            <a:ext cx="6278150" cy="3496553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0"/>
            <a:ext cx="6276530" cy="17034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768">
                      <a:srgbClr val="FFFFFF"/>
                    </a:gs>
                    <a:gs pos="53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42166"/>
            <a:ext cx="1613876" cy="3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611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450287" y="6488668"/>
            <a:ext cx="17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#</a:t>
            </a:r>
            <a:r>
              <a:rPr lang="en-GB" dirty="0" err="1"/>
              <a:t>UKDXAzure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132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075257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26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34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97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18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700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12898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139206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84147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6750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397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919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7828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879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88447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1676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372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2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97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98358"/>
      </p:ext>
    </p:extLst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9970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6115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2203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9327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94297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64372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481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74979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422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949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30198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95677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627785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198970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229456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581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03915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440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6549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532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334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48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6054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534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5" name="Rectangle 4"/>
          <p:cNvSpPr/>
          <p:nvPr userDrawn="1"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rPr>
              <a:t>Text</a:t>
            </a:r>
            <a:endParaRPr lang="en-US" sz="1500" dirty="0"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5486400" cy="2265236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08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gradFill>
          <a:gsLst>
            <a:gs pos="75000">
              <a:srgbClr val="011C42"/>
            </a:gs>
            <a:gs pos="75000">
              <a:srgbClr val="02193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03171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4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4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69239" y="6558796"/>
            <a:ext cx="3859607" cy="13448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defTabSz="914049">
              <a:defRPr/>
            </a:pPr>
            <a:r>
              <a:rPr lang="en-US" sz="1765"/>
              <a:t>#UKDXAzure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/>
          <a:lstStyle>
            <a:lvl1pPr defTabSz="912803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algn="r">
              <a:defRPr/>
            </a:pPr>
            <a:fld id="{56442AAA-6A77-5942-BCC4-0CCA4B0626F8}" type="slidenum">
              <a:rPr lang="en-GB" sz="2000" smtClean="0">
                <a:latin typeface="Segoe UI Light"/>
              </a:rPr>
              <a:pPr algn="r">
                <a:defRPr/>
              </a:pPr>
              <a:t>‹#›</a:t>
            </a:fld>
            <a:endParaRPr lang="en-GB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82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27645616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7" y="2816941"/>
            <a:ext cx="11034445" cy="2387600"/>
          </a:xfrm>
        </p:spPr>
        <p:txBody>
          <a:bodyPr anchor="b">
            <a:noAutofit/>
          </a:bodyPr>
          <a:lstStyle>
            <a:lvl1pPr algn="l">
              <a:defRPr sz="2389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6421271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8" y="2111606"/>
            <a:ext cx="11079822" cy="2055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36571280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8" y="416497"/>
            <a:ext cx="11079822" cy="92211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97422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367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367">
                <a:defRPr/>
              </a:pPr>
              <a:t>‹#›</a:t>
            </a:fld>
            <a:endParaRPr lang="en-US" sz="2000" dirty="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12961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41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1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175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7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1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4784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676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35833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95463" y="8636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2325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6595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077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5272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64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981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0547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8569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27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7222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107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8263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513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7972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35439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59226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37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15.emf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28" Type="http://schemas.openxmlformats.org/officeDocument/2006/relationships/image" Target="../media/image19.png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7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717" r:id="rId25"/>
    <p:sldLayoutId id="2147483718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8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848" r:id="rId22"/>
    <p:sldLayoutId id="2147483849" r:id="rId23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227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3" r:id="rId22"/>
    <p:sldLayoutId id="2147483744" r:id="rId23"/>
    <p:sldLayoutId id="2147483746" r:id="rId24"/>
    <p:sldLayoutId id="2147483747" r:id="rId25"/>
    <p:sldLayoutId id="2147483748" r:id="rId26"/>
    <p:sldLayoutId id="2147483749" r:id="rId27"/>
    <p:sldLayoutId id="2147483750" r:id="rId28"/>
    <p:sldLayoutId id="2147483751" r:id="rId29"/>
    <p:sldLayoutId id="2147483846" r:id="rId30"/>
    <p:sldLayoutId id="2147483847" r:id="rId3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6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850" r:id="rId26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2" r:id="rId23"/>
    <p:sldLayoutId id="2147483803" r:id="rId24"/>
    <p:sldLayoutId id="2147483804" r:id="rId25"/>
    <p:sldLayoutId id="2147483805" r:id="rId26"/>
  </p:sldLayoutIdLst>
  <p:transition advClick="0"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7"/>
            <a:ext cx="11653523" cy="2051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782" y="0"/>
            <a:ext cx="8761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7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705" kern="1200" spc="-100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705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392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353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1961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0D12-ABB5-47F8-A0E8-1F63480820D4}" type="datetimeFigureOut">
              <a:rPr lang="en-GB" smtClean="0"/>
              <a:t>10/11/2016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40677-DF91-4E45-9941-F689FB7D3E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4.xml"/><Relationship Id="rId4" Type="http://schemas.openxmlformats.org/officeDocument/2006/relationships/hyperlink" Target="https://github.com/dxuk/AzureWorksho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5.xml"/><Relationship Id="rId4" Type="http://schemas.openxmlformats.org/officeDocument/2006/relationships/hyperlink" Target="https://github.com/dxuk/AzureWorksho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6.xml"/><Relationship Id="rId4" Type="http://schemas.openxmlformats.org/officeDocument/2006/relationships/hyperlink" Target="https://github.com/dxuk/AzureWorksh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7.xml"/><Relationship Id="rId4" Type="http://schemas.openxmlformats.org/officeDocument/2006/relationships/hyperlink" Target="https://github.com/dxuk/AzureWorkshop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8.xml"/><Relationship Id="rId4" Type="http://schemas.openxmlformats.org/officeDocument/2006/relationships/hyperlink" Target="https://github.com/dxuk/AzureWorkshop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3.xml"/><Relationship Id="rId5" Type="http://schemas.openxmlformats.org/officeDocument/2006/relationships/hyperlink" Target="https://aka.ms/devopsmc" TargetMode="External"/><Relationship Id="rId4" Type="http://schemas.openxmlformats.org/officeDocument/2006/relationships/hyperlink" Target="mailto:CBCEVENT@microsof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9.xml"/><Relationship Id="rId1" Type="http://schemas.openxmlformats.org/officeDocument/2006/relationships/themeOverride" Target="../theme/themeOverride13.xml"/><Relationship Id="rId4" Type="http://schemas.openxmlformats.org/officeDocument/2006/relationships/hyperlink" Target="https://github.com/dxuk/AzureWorksh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43" y="2526851"/>
            <a:ext cx="1078970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Azure Workshop</a:t>
            </a:r>
            <a:br>
              <a:rPr lang="en-GB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featuring Dev Ops Masterclass</a:t>
            </a: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627015"/>
            <a:ext cx="7681480" cy="6462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>
                <a:solidFill>
                  <a:srgbClr val="FFFFFF"/>
                </a:solidFill>
                <a:latin typeface="Segoe UI"/>
              </a:rPr>
              <a:t>amynic@microsoft</a:t>
            </a:r>
            <a:r>
              <a:rPr lang="en-GB" dirty="0">
                <a:solidFill>
                  <a:srgbClr val="FFFFFF"/>
                </a:solidFill>
                <a:latin typeface="Segoe UI"/>
              </a:rPr>
              <a:t>.com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55" y="1428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0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Microservices &amp; 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8000" dirty="0">
                <a:solidFill>
                  <a:schemeClr val="bg1"/>
                </a:solidFill>
              </a:rPr>
              <a:t>Service Fabric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Joni Collinge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2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Intro to Azure Web Apps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Lillian Kasem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4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Power BI Embedded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Amy Nicholson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Working with DX?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Adam Jackson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94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Dev Ops Masterclass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Jamie Dalton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3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"/>
            <a:ext cx="12192000" cy="68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805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dirty="0">
                <a:solidFill>
                  <a:srgbClr val="002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Housekeeping</a:t>
            </a: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780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1802" y="1526125"/>
            <a:ext cx="6103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No Fire alarm </a:t>
            </a:r>
            <a:r>
              <a:rPr lang="en-GB" sz="2400" dirty="0"/>
              <a:t>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Toilets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Wi-Fi:</a:t>
            </a:r>
            <a:r>
              <a:rPr lang="en-GB" sz="2400" dirty="0"/>
              <a:t> 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SSID: </a:t>
            </a:r>
            <a:r>
              <a:rPr lang="en-GB" sz="2400" dirty="0"/>
              <a:t>MSFTGUEST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Username: </a:t>
            </a:r>
            <a:r>
              <a:rPr lang="en-GB" sz="2400" dirty="0">
                <a:hlinkClick r:id="rId4"/>
              </a:rPr>
              <a:t>CBCEVENT@microsoft.com</a:t>
            </a:r>
            <a:endParaRPr lang="en-GB" sz="2400" dirty="0"/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Password: </a:t>
            </a:r>
            <a:r>
              <a:rPr lang="en-GB" sz="2400" dirty="0"/>
              <a:t>3393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Evaluation forms: </a:t>
            </a:r>
            <a:r>
              <a:rPr lang="en-GB" altLang="en-US" sz="2400" dirty="0">
                <a:hlinkClick r:id="rId5"/>
              </a:rPr>
              <a:t>https://aka.ms/devopsmc</a:t>
            </a:r>
            <a:r>
              <a:rPr lang="en-GB" alt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499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0" y="186267"/>
            <a:ext cx="4688615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Agenda…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717878"/>
            <a:ext cx="900000" cy="9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3780" y="5752379"/>
            <a:ext cx="388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https://github.com/dxuk/</a:t>
            </a:r>
          </a:p>
          <a:p>
            <a:r>
              <a:rPr lang="en-GB" sz="2400" b="1" dirty="0" err="1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AzureWorkshops</a:t>
            </a:r>
            <a:r>
              <a:rPr lang="en-GB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24013"/>
              </p:ext>
            </p:extLst>
          </p:nvPr>
        </p:nvGraphicFramePr>
        <p:xfrm>
          <a:off x="5350930" y="1333145"/>
          <a:ext cx="6558041" cy="4598115"/>
        </p:xfrm>
        <a:graphic>
          <a:graphicData uri="http://schemas.openxmlformats.org/drawingml/2006/table">
            <a:tbl>
              <a:tblPr/>
              <a:tblGrid>
                <a:gridCol w="3729793">
                  <a:extLst>
                    <a:ext uri="{9D8B030D-6E8A-4147-A177-3AD203B41FA5}">
                      <a16:colId xmlns:a16="http://schemas.microsoft.com/office/drawing/2014/main" val="1273135394"/>
                    </a:ext>
                  </a:extLst>
                </a:gridCol>
                <a:gridCol w="1742457">
                  <a:extLst>
                    <a:ext uri="{9D8B030D-6E8A-4147-A177-3AD203B41FA5}">
                      <a16:colId xmlns:a16="http://schemas.microsoft.com/office/drawing/2014/main" val="2373561807"/>
                    </a:ext>
                  </a:extLst>
                </a:gridCol>
                <a:gridCol w="1085791">
                  <a:extLst>
                    <a:ext uri="{9D8B030D-6E8A-4147-A177-3AD203B41FA5}">
                      <a16:colId xmlns:a16="http://schemas.microsoft.com/office/drawing/2014/main" val="300197596"/>
                    </a:ext>
                  </a:extLst>
                </a:gridCol>
              </a:tblGrid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10:00 Welcome + Azure overview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Amy Nicholson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4596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10:30 IaaS overview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Will Eastbury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211307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11:00  Microservices + Service Fabric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Joni Collinge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43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(11:30 – 11:45  Coffee)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013990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11:45  Intro to Azure Web Apps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Lilian Kasem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496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12:15 Power BI Embedded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Amy Nicholson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30 min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194250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12:45 Working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with DX?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Adam Jackson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15 mins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78889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(1pm - 2pm Lunch)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1</a:t>
                      </a:r>
                      <a:r>
                        <a:rPr lang="en-GB" sz="1600" kern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 hour</a:t>
                      </a:r>
                      <a:endParaRPr lang="en-GB" sz="160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610458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2pm Devops Masterclass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Jamie Dalton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2.5 hours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632025"/>
                  </a:ext>
                </a:extLst>
              </a:tr>
              <a:tr h="40432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(End 4:30 or so)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482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0" y="4543740"/>
            <a:ext cx="900000" cy="9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710" y="4768494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b="1" dirty="0">
                <a:solidFill>
                  <a:schemeClr val="bg1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https://aka.ms/devopsmc</a:t>
            </a:r>
            <a:endParaRPr lang="en-GB" sz="2400" b="1" dirty="0">
              <a:solidFill>
                <a:schemeClr val="bg1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4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099"/>
            <a:ext cx="12192000" cy="4882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046" y="6054441"/>
            <a:ext cx="461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https://azure.microsoft.com/en-gb/regions/</a:t>
            </a:r>
          </a:p>
        </p:txBody>
      </p:sp>
    </p:spTree>
    <p:extLst>
      <p:ext uri="{BB962C8B-B14F-4D97-AF65-F5344CB8AC3E}">
        <p14:creationId xmlns:p14="http://schemas.microsoft.com/office/powerpoint/2010/main" val="3946932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496"/>
          <a:stretch/>
        </p:blipFill>
        <p:spPr>
          <a:xfrm>
            <a:off x="-330875" y="-59723"/>
            <a:ext cx="12746345" cy="6483084"/>
          </a:xfrm>
          <a:prstGeom prst="rect">
            <a:avLst/>
          </a:prstGeom>
        </p:spPr>
      </p:pic>
      <p:pic>
        <p:nvPicPr>
          <p:cNvPr id="53" name="World map" descr="world-map.png"/>
          <p:cNvPicPr>
            <a:picLocks noChangeAspect="1"/>
          </p:cNvPicPr>
          <p:nvPr/>
        </p:nvPicPr>
        <p:blipFill rotWithShape="1"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727" y="777617"/>
            <a:ext cx="12180750" cy="615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018" y="29908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1" y="104833"/>
            <a:ext cx="11056800" cy="747597"/>
          </a:xfrm>
        </p:spPr>
        <p:txBody>
          <a:bodyPr/>
          <a:lstStyle/>
          <a:p>
            <a:pPr algn="ctr"/>
            <a:r>
              <a:rPr lang="en-US" sz="4799" spc="-100" dirty="0">
                <a:solidFill>
                  <a:srgbClr val="0070C0"/>
                </a:solidFill>
              </a:rPr>
              <a:t>Huge infrastructure </a:t>
            </a:r>
            <a:r>
              <a:rPr lang="en-US" sz="4799" dirty="0">
                <a:solidFill>
                  <a:srgbClr val="0070C0"/>
                </a:solidFill>
              </a:rPr>
              <a:t>scale is the enabler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1217" y="823050"/>
            <a:ext cx="11564164" cy="468598"/>
          </a:xfrm>
          <a:prstGeom prst="rect">
            <a:avLst/>
          </a:prstGeom>
          <a:noFill/>
          <a:ln>
            <a:noFill/>
          </a:ln>
        </p:spPr>
        <p:txBody>
          <a:bodyPr wrap="square" lIns="91371" tIns="45687" rIns="91371" bIns="45687" rtlCol="0">
            <a:spAutoFit/>
          </a:bodyPr>
          <a:lstStyle/>
          <a:p>
            <a:pPr algn="ctr" defTabSz="1218092"/>
            <a:r>
              <a:rPr lang="en-US" sz="2398" spc="-100" dirty="0">
                <a:solidFill>
                  <a:srgbClr val="FFB900">
                    <a:lumMod val="50000"/>
                  </a:srgbClr>
                </a:solidFill>
                <a:latin typeface="Segoe UI Light"/>
              </a:rPr>
              <a:t>24 Regions Worldwide…huge capacity around the world…growing every year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61738" y="5645422"/>
            <a:ext cx="7977655" cy="126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100+ datacenters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Top 3 networks in the world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2x AWS, 6x Google DC Regions</a:t>
            </a:r>
          </a:p>
          <a:p>
            <a:pPr marL="177766" lvl="1" indent="-177766" defTabSz="913788">
              <a:buSzPct val="60000"/>
              <a:buFont typeface="Wingdings" panose="05000000000000000000" pitchFamily="2" charset="2"/>
              <a:buChar char=""/>
              <a:tabLst>
                <a:tab pos="177766" algn="l"/>
              </a:tabLst>
            </a:pPr>
            <a:r>
              <a:rPr lang="en-US" sz="1866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 Series – Largest VM in World, 32 cores, 448GB Ram, SSD…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6843824" y="6331504"/>
            <a:ext cx="176499" cy="145056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pc="-100" dirty="0">
              <a:solidFill>
                <a:srgbClr val="FFFFFF"/>
              </a:solidFill>
              <a:latin typeface="Segoe UI Light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6849218" y="6065892"/>
            <a:ext cx="176314" cy="143260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>
            <a:prstTxWarp prst="textNoShape">
              <a:avLst/>
            </a:prstTxWarp>
          </a:bodyPr>
          <a:lstStyle/>
          <a:p>
            <a:pPr algn="ctr" defTabSz="1218092"/>
            <a:endParaRPr lang="en-US" sz="784" spc="-1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8622" y="5961197"/>
            <a:ext cx="1179323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987146" y="6220809"/>
            <a:ext cx="2601625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072"/>
            <a:r>
              <a:rPr lang="en-US" sz="1600" spc="-29" dirty="0">
                <a:solidFill>
                  <a:srgbClr val="FFB900">
                    <a:lumMod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Announced/Not Operational</a:t>
            </a:r>
            <a:endParaRPr lang="en-US" sz="1600" dirty="0">
              <a:solidFill>
                <a:srgbClr val="505050"/>
              </a:solidFill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1838370" y="2331148"/>
            <a:ext cx="633455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Central US</a:t>
            </a:r>
          </a:p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954817" y="3131748"/>
            <a:ext cx="6035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California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944642" y="2011293"/>
            <a:ext cx="8052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Ireland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3989676" y="3109169"/>
            <a:ext cx="568819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271848" y="3517204"/>
            <a:ext cx="63388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US 2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3439869" y="3725833"/>
            <a:ext cx="66737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Virginia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2231162" y="1827587"/>
            <a:ext cx="909246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North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Illinois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1232634" y="2597539"/>
            <a:ext cx="5259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US </a:t>
            </a:r>
            <a:r>
              <a:rPr lang="en-US" sz="784" dirty="0" err="1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Gov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Iowa</a:t>
            </a:r>
          </a:p>
        </p:txBody>
      </p:sp>
      <p:sp>
        <p:nvSpPr>
          <p:cNvPr id="88" name="Rectangle 87"/>
          <p:cNvSpPr>
            <a:spLocks/>
          </p:cNvSpPr>
          <p:nvPr/>
        </p:nvSpPr>
        <p:spPr bwMode="auto">
          <a:xfrm>
            <a:off x="1357997" y="3636457"/>
            <a:ext cx="95284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South Central US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Texas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859474" y="5397907"/>
            <a:ext cx="68216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Brazil South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Sao Paulo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6078609" y="2078678"/>
            <a:ext cx="78043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West Europe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Netherlands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9498289" y="2509581"/>
            <a:ext cx="78337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North *</a:t>
            </a:r>
            <a:endParaRPr lang="en-US" sz="784" dirty="0">
              <a:solidFill>
                <a:srgbClr val="FFFFFF"/>
              </a:solidFill>
              <a:latin typeface="Segoe UI Ligh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Beijing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8647303" y="2906522"/>
            <a:ext cx="76201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China South *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Shanghai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10862800" y="2820524"/>
            <a:ext cx="6848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Saitama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862799" y="3277678"/>
            <a:ext cx="721991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Japan West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Osaka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06484" y="3673741"/>
            <a:ext cx="1065615" cy="735011"/>
            <a:chOff x="8473045" y="3746910"/>
            <a:chExt cx="1086983" cy="749750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3045" y="395861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4" name="Rectangle 103"/>
            <p:cNvSpPr/>
            <p:nvPr/>
          </p:nvSpPr>
          <p:spPr bwMode="auto">
            <a:xfrm>
              <a:off x="8820698" y="3746910"/>
              <a:ext cx="739330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South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Chennai</a:t>
              </a:r>
            </a:p>
          </p:txBody>
        </p:sp>
        <p:cxnSp>
          <p:nvCxnSpPr>
            <p:cNvPr id="107" name="Straight Connector 106"/>
            <p:cNvCxnSpPr>
              <a:stCxn id="104" idx="2"/>
            </p:cNvCxnSpPr>
            <p:nvPr/>
          </p:nvCxnSpPr>
          <p:spPr>
            <a:xfrm flipH="1">
              <a:off x="8751755" y="4027105"/>
              <a:ext cx="438608" cy="206874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ectangle 109"/>
          <p:cNvSpPr/>
          <p:nvPr/>
        </p:nvSpPr>
        <p:spPr bwMode="auto">
          <a:xfrm>
            <a:off x="9984656" y="3932621"/>
            <a:ext cx="721712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East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Hong Kong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8294853" y="4452450"/>
            <a:ext cx="621457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SE Asia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9145442" y="5511719"/>
            <a:ext cx="1016034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South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Victoria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10654637" y="4956028"/>
            <a:ext cx="930153" cy="365519"/>
          </a:xfrm>
          <a:prstGeom prst="rect">
            <a:avLst/>
          </a:prstGeom>
          <a:solidFill>
            <a:srgbClr val="0071BC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367" tIns="91371" rIns="91367" bIns="91379" numCol="1" rtlCol="0" anchor="ctr" anchorCtr="0" compatLnSpc="1"/>
          <a:lstStyle/>
          <a:p>
            <a:pPr algn="ctr" defTabSz="1218092"/>
            <a:r>
              <a:rPr lang="en-US" sz="784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Australia East</a:t>
            </a:r>
          </a:p>
          <a:p>
            <a:pPr algn="ctr" defTabSz="1218092"/>
            <a:r>
              <a:rPr lang="en-US" sz="784" i="1" dirty="0">
                <a:solidFill>
                  <a:srgbClr val="FFFFFF"/>
                </a:solidFill>
                <a:latin typeface="Segoe UI Light"/>
                <a:ea typeface="Verdana" panose="020B0604030504040204" pitchFamily="34" charset="0"/>
                <a:cs typeface="Arial" panose="020B0604020202020204" pitchFamily="34" charset="0"/>
              </a:rPr>
              <a:t>New South Wales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8733" y="6465877"/>
            <a:ext cx="2146758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defTabSz="913788">
              <a:buSzPct val="100000"/>
            </a:pPr>
            <a:r>
              <a:rPr lang="en-US" sz="1600" spc="-29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Operated by 21Vianet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50000" y="3352541"/>
            <a:ext cx="722678" cy="885034"/>
            <a:chOff x="8211418" y="3419269"/>
            <a:chExt cx="737169" cy="902781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8211418" y="3419269"/>
              <a:ext cx="737169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Pune</a:t>
              </a: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2437" y="3784006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6" name="Straight Connector 125"/>
            <p:cNvCxnSpPr>
              <a:stCxn id="121" idx="2"/>
            </p:cNvCxnSpPr>
            <p:nvPr/>
          </p:nvCxnSpPr>
          <p:spPr>
            <a:xfrm>
              <a:off x="8580003" y="3699464"/>
              <a:ext cx="6574" cy="360052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9520" y="4222091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100" y="358191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2444" y="5540736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635" y="5414868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428" y="3303899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881" y="30090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45" y="298973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3302" y="313175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4" name="Straight Connector 113"/>
          <p:cNvCxnSpPr>
            <a:stCxn id="113" idx="3"/>
          </p:cNvCxnSpPr>
          <p:nvPr/>
        </p:nvCxnSpPr>
        <p:spPr>
          <a:xfrm flipV="1">
            <a:off x="8916311" y="4489780"/>
            <a:ext cx="425461" cy="1454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0" idx="1"/>
          </p:cNvCxnSpPr>
          <p:nvPr/>
        </p:nvCxnSpPr>
        <p:spPr>
          <a:xfrm flipH="1" flipV="1">
            <a:off x="9640014" y="3849623"/>
            <a:ext cx="344641" cy="265758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6" idx="2"/>
          </p:cNvCxnSpPr>
          <p:nvPr/>
        </p:nvCxnSpPr>
        <p:spPr>
          <a:xfrm>
            <a:off x="9028309" y="3272041"/>
            <a:ext cx="822691" cy="29821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9" idx="1"/>
          </p:cNvCxnSpPr>
          <p:nvPr/>
        </p:nvCxnSpPr>
        <p:spPr>
          <a:xfrm flipH="1" flipV="1">
            <a:off x="10452756" y="3399766"/>
            <a:ext cx="410042" cy="6067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8" idx="1"/>
          </p:cNvCxnSpPr>
          <p:nvPr/>
        </p:nvCxnSpPr>
        <p:spPr>
          <a:xfrm flipH="1">
            <a:off x="10541994" y="3003284"/>
            <a:ext cx="320805" cy="25912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4" idx="2"/>
          </p:cNvCxnSpPr>
          <p:nvPr/>
        </p:nvCxnSpPr>
        <p:spPr>
          <a:xfrm flipH="1">
            <a:off x="9721758" y="2875100"/>
            <a:ext cx="168217" cy="40157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9" idx="2"/>
          </p:cNvCxnSpPr>
          <p:nvPr/>
        </p:nvCxnSpPr>
        <p:spPr>
          <a:xfrm flipH="1">
            <a:off x="10927893" y="5321548"/>
            <a:ext cx="191821" cy="35911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8" idx="3"/>
          </p:cNvCxnSpPr>
          <p:nvPr/>
        </p:nvCxnSpPr>
        <p:spPr>
          <a:xfrm>
            <a:off x="10161476" y="5694479"/>
            <a:ext cx="551791" cy="114329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58" y="251538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927" y="248162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4" name="Straight Connector 143"/>
          <p:cNvCxnSpPr>
            <a:stCxn id="92" idx="2"/>
          </p:cNvCxnSpPr>
          <p:nvPr/>
        </p:nvCxnSpPr>
        <p:spPr>
          <a:xfrm flipH="1">
            <a:off x="6149930" y="2444197"/>
            <a:ext cx="318895" cy="342027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82" idx="2"/>
          </p:cNvCxnSpPr>
          <p:nvPr/>
        </p:nvCxnSpPr>
        <p:spPr>
          <a:xfrm>
            <a:off x="5347288" y="2376812"/>
            <a:ext cx="338864" cy="37056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558387" y="3260494"/>
            <a:ext cx="394790" cy="5401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381" y="3413494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216" y="2879873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540" y="2959600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38" y="3084697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055" y="5045375"/>
            <a:ext cx="549144" cy="527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9" name="Straight Connector 148"/>
          <p:cNvCxnSpPr>
            <a:stCxn id="76" idx="1"/>
          </p:cNvCxnSpPr>
          <p:nvPr/>
        </p:nvCxnSpPr>
        <p:spPr>
          <a:xfrm flipH="1">
            <a:off x="3333885" y="3291929"/>
            <a:ext cx="655790" cy="6061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3400490" y="2289369"/>
            <a:ext cx="1290404" cy="894478"/>
            <a:chOff x="3468676" y="2334779"/>
            <a:chExt cx="1316279" cy="912414"/>
          </a:xfrm>
        </p:grpSpPr>
        <p:sp>
          <p:nvSpPr>
            <p:cNvPr id="109" name="Rectangle 108"/>
            <p:cNvSpPr/>
            <p:nvPr/>
          </p:nvSpPr>
          <p:spPr bwMode="auto">
            <a:xfrm>
              <a:off x="3950139" y="2334779"/>
              <a:ext cx="834816" cy="372848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East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Quebec City</a:t>
              </a:r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8676" y="270914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0" name="Straight Connector 149"/>
            <p:cNvCxnSpPr>
              <a:stCxn id="109" idx="2"/>
            </p:cNvCxnSpPr>
            <p:nvPr/>
          </p:nvCxnSpPr>
          <p:spPr>
            <a:xfrm flipH="1">
              <a:off x="3745379" y="2707627"/>
              <a:ext cx="622168" cy="275059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09366" y="2236716"/>
            <a:ext cx="919008" cy="1082457"/>
            <a:chOff x="2967704" y="2281069"/>
            <a:chExt cx="937436" cy="1104163"/>
          </a:xfrm>
        </p:grpSpPr>
        <p:sp>
          <p:nvSpPr>
            <p:cNvPr id="108" name="Rectangle 107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Canada Central</a:t>
              </a:r>
            </a:p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Toronto</a:t>
              </a: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51" name="Straight Connector 15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85" idx="2"/>
          </p:cNvCxnSpPr>
          <p:nvPr/>
        </p:nvCxnSpPr>
        <p:spPr>
          <a:xfrm>
            <a:off x="2685785" y="2193106"/>
            <a:ext cx="352552" cy="1036925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74" idx="2"/>
          </p:cNvCxnSpPr>
          <p:nvPr/>
        </p:nvCxnSpPr>
        <p:spPr>
          <a:xfrm>
            <a:off x="2155097" y="2696668"/>
            <a:ext cx="754269" cy="450633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88" idx="3"/>
          </p:cNvCxnSpPr>
          <p:nvPr/>
        </p:nvCxnSpPr>
        <p:spPr>
          <a:xfrm flipV="1">
            <a:off x="2310839" y="3681674"/>
            <a:ext cx="451416" cy="137542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86" idx="3"/>
          </p:cNvCxnSpPr>
          <p:nvPr/>
        </p:nvCxnSpPr>
        <p:spPr>
          <a:xfrm>
            <a:off x="1758568" y="2780300"/>
            <a:ext cx="1142115" cy="36700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7" idx="1"/>
          </p:cNvCxnSpPr>
          <p:nvPr/>
        </p:nvCxnSpPr>
        <p:spPr>
          <a:xfrm flipH="1" flipV="1">
            <a:off x="3333885" y="3354903"/>
            <a:ext cx="937962" cy="345061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8" idx="0"/>
          </p:cNvCxnSpPr>
          <p:nvPr/>
        </p:nvCxnSpPr>
        <p:spPr>
          <a:xfrm flipH="1" flipV="1">
            <a:off x="3333887" y="3354903"/>
            <a:ext cx="439668" cy="370930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90" idx="1"/>
          </p:cNvCxnSpPr>
          <p:nvPr/>
        </p:nvCxnSpPr>
        <p:spPr>
          <a:xfrm flipH="1" flipV="1">
            <a:off x="4487795" y="5316611"/>
            <a:ext cx="371677" cy="264056"/>
          </a:xfrm>
          <a:prstGeom prst="line">
            <a:avLst/>
          </a:prstGeom>
          <a:ln>
            <a:solidFill>
              <a:srgbClr val="393B67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7456939" y="3665524"/>
            <a:ext cx="1164881" cy="527467"/>
            <a:chOff x="7606465" y="3738529"/>
            <a:chExt cx="1188239" cy="538044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4549" y="3738529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Rectangle 90"/>
            <p:cNvSpPr/>
            <p:nvPr/>
          </p:nvSpPr>
          <p:spPr bwMode="auto">
            <a:xfrm>
              <a:off x="7606465" y="3913029"/>
              <a:ext cx="693614" cy="280195"/>
            </a:xfrm>
            <a:prstGeom prst="rect">
              <a:avLst/>
            </a:prstGeom>
            <a:solidFill>
              <a:srgbClr val="006DB6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India West</a:t>
              </a:r>
            </a:p>
            <a:p>
              <a:pPr algn="ctr" defTabSz="1218092"/>
              <a:r>
                <a:rPr lang="en-US" sz="784" i="1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Mumbai</a:t>
              </a:r>
            </a:p>
          </p:txBody>
        </p:sp>
        <p:cxnSp>
          <p:nvCxnSpPr>
            <p:cNvPr id="93" name="Straight Connector 92"/>
            <p:cNvCxnSpPr>
              <a:stCxn id="91" idx="3"/>
            </p:cNvCxnSpPr>
            <p:nvPr/>
          </p:nvCxnSpPr>
          <p:spPr>
            <a:xfrm flipV="1">
              <a:off x="8300078" y="4009260"/>
              <a:ext cx="215625" cy="43867"/>
            </a:xfrm>
            <a:prstGeom prst="line">
              <a:avLst/>
            </a:prstGeom>
            <a:ln>
              <a:solidFill>
                <a:srgbClr val="393B67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403036" y="1525215"/>
            <a:ext cx="919008" cy="1323358"/>
            <a:chOff x="2967704" y="2281069"/>
            <a:chExt cx="937436" cy="110416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UK</a:t>
              </a: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9247" y="2847188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1" name="Straight Connector 100"/>
            <p:cNvCxnSpPr/>
            <p:nvPr/>
          </p:nvCxnSpPr>
          <p:spPr>
            <a:xfrm>
              <a:off x="3431924" y="2607412"/>
              <a:ext cx="14024" cy="50968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5893060" y="1892326"/>
            <a:ext cx="2006623" cy="1277929"/>
            <a:chOff x="1858280" y="2281069"/>
            <a:chExt cx="2046860" cy="1303555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2967704" y="2281069"/>
              <a:ext cx="937436" cy="330603"/>
            </a:xfrm>
            <a:prstGeom prst="rect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367" tIns="91371" rIns="91367" bIns="91379" numCol="1" rtlCol="0" anchor="ctr" anchorCtr="0" compatLnSpc="1"/>
            <a:lstStyle/>
            <a:p>
              <a:pPr algn="ctr" defTabSz="1218092"/>
              <a:r>
                <a:rPr lang="en-US" sz="784" dirty="0">
                  <a:solidFill>
                    <a:srgbClr val="FFFFFF"/>
                  </a:solidFill>
                  <a:latin typeface="Segoe UI Light"/>
                  <a:ea typeface="Verdana" panose="020B0604030504040204" pitchFamily="34" charset="0"/>
                  <a:cs typeface="Arial" panose="020B0604020202020204" pitchFamily="34" charset="0"/>
                </a:rPr>
                <a:t>Germany</a:t>
              </a: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8280" y="3046580"/>
              <a:ext cx="560155" cy="53804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6" name="Straight Connector 105"/>
            <p:cNvCxnSpPr/>
            <p:nvPr/>
          </p:nvCxnSpPr>
          <p:spPr>
            <a:xfrm flipH="1">
              <a:off x="2138185" y="2617654"/>
              <a:ext cx="1363260" cy="688768"/>
            </a:xfrm>
            <a:prstGeom prst="line">
              <a:avLst/>
            </a:prstGeom>
            <a:ln>
              <a:solidFill>
                <a:srgbClr val="7FBA00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45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18900000">
            <a:off x="3302529" y="2905576"/>
            <a:ext cx="1139952" cy="11399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69" y="975"/>
            <a:ext cx="4302228" cy="6856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975628" y="-48507051"/>
          <a:ext cx="7215508" cy="56092844"/>
        </p:xfrm>
        <a:graphic>
          <a:graphicData uri="http://schemas.openxmlformats.org/drawingml/2006/table">
            <a:tbl>
              <a:tblPr/>
              <a:tblGrid>
                <a:gridCol w="7215508">
                  <a:extLst>
                    <a:ext uri="{9D8B030D-6E8A-4147-A177-3AD203B41FA5}">
                      <a16:colId xmlns:a16="http://schemas.microsoft.com/office/drawing/2014/main" val="1075190229"/>
                    </a:ext>
                  </a:extLst>
                </a:gridCol>
              </a:tblGrid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StorSimple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2168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 Open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108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Government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3443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252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Rights Management (RMS)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028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7356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2062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Automation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52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Instance Level Public Ips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78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Redis Cache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64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Batch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7428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Marketplace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0867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Data Factory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881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Stream Analytics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74363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Event Hubs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3889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Operational Insights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61320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Premium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11708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Virtual Machine Converter 3.0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51639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Platform System (CPS)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138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Antimalware for Cloud Services and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0213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Identity Manager vNext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5121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Analytics Platform System (APS)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4490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Community 2013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0439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42918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.NET 2015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30297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RemoteApp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7728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Basic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8132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SSD-based instances for Microsoft Azure VMs and Cloud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115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Auditing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5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Live Channels for Azure Media Services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8287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AAD Application Proxy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1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experiences in Power BI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647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78567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Search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388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Storm Public Preview &amp;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1809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Zone Redundant Storage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53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HDInsight for Hbase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17544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vNext tech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6305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Content Protection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678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Intune - Nov update and Dec update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2337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AAD premium features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4891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Multi-Factor Auth enhancements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6081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Cloudera and Hortonworks on clustered Azure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7292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Instance level IP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55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Role Based Access Controls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82369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VPN support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32444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TiP Testing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94714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Workday A148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78728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Standard SSG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0842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S2S, P2S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1516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Multiple NICs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770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Networking Appliances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3324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Traffic Manager Nested policies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845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VM Image Gallery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0879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Vnet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83375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Web Jobs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055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datacenter expansion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092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VSO REST Hooks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75733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Australia datacenter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72316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Forced Tunneling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896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WSSC Azure Packs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49310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G-Serves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17063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Key Vault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67524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Drivers for SQL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8078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MDM for Office 365 public preview and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58441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Services Content Protection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26787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Mobile Engagement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3773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Node.js Tools for Visual Studio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544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Visual Studio 2013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65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Auto-HA for SQL Server VM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3609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Auto-Patching and Backup for SQL Server VMs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7955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Increased Compatibility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60422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Connect Health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5341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MFA Per App / Conditional access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9444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controlled user deployment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36637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RMS departmental templates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2839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 SAN Replication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4678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ASP.NET 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6788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SDK 2.5.1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77608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Team Foundation Server 2015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927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Machine Learning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5011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for Linux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61559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Hadoop 2.6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68540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 - Data Masking pub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82310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Encryption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93099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SQL Database security features - Row Level security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93672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AD:  API for SIEM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81192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Intune monthly updates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7349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Client for Windows Phone 8.1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17134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App Service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9470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CDN Integration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185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Encoder Premium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0051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AD Premium &amp; Basic in CSP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273560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IoT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43237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6418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Hyper-V Containers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49481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Nano Server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52842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Media Player GA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70561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Service Fabric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252242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IoT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Suite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08721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Site Recovery: Protect VMWare and Physical Servers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 Public Preview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7105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Backup Generally Available 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68033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API Management Premium simplifies high availability and massive scale for APIs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9833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ExpressRoute for Office 365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36561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Dynamic Membership For Groups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20269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Automatic Password Change for Social Media Shared Accounts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04206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Compute-Intensive A10 and A11 Virtual Machine Instances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69183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Remote Desktop app for Windows Phone support for Gateway </a:t>
                      </a:r>
                      <a:b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</a:b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 Remote Resources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37304"/>
                  </a:ext>
                </a:extLst>
              </a:tr>
              <a:tr h="7888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Informatica Cloud Agent availability in Linux and Windows Virtual Machines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24108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DocumentDB Hadoop Connector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559895"/>
                  </a:ext>
                </a:extLst>
              </a:tr>
              <a:tr h="4840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HDInsight support for more VM sizes</a:t>
                      </a: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97603"/>
                  </a:ext>
                </a:extLst>
              </a:tr>
              <a:tr h="11430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Enterprise-Grade Array-Based Replication and Disaster Recovery with ASR and System Center GA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0" marR="0" marT="0" marB="179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3634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565611" y="2081849"/>
            <a:ext cx="5501313" cy="3609344"/>
            <a:chOff x="152506" y="2264943"/>
            <a:chExt cx="5612422" cy="3682241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736218" y="2264943"/>
              <a:ext cx="4648198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13525" spc="-295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500+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52506" y="4346984"/>
              <a:ext cx="5612422" cy="1600200"/>
            </a:xfrm>
            <a:prstGeom prst="rect">
              <a:avLst/>
            </a:prstGeom>
          </p:spPr>
          <p:txBody>
            <a:bodyPr vert="horz" wrap="square" lIns="143407" tIns="89631" rIns="143407" bIns="89631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8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releases in</a:t>
              </a:r>
            </a:p>
            <a:p>
              <a:pPr algn="ctr" defTabSz="932719">
                <a:defRPr/>
              </a:pPr>
              <a:r>
                <a:rPr lang="en-US" sz="3528" spc="-49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last 12 months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67" y="3989775"/>
            <a:ext cx="12190271" cy="0"/>
          </a:xfrm>
          <a:prstGeom prst="line">
            <a:avLst/>
          </a:prstGeom>
          <a:ln>
            <a:solidFill>
              <a:srgbClr val="51515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66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Motion origin="layout" path="M -1.14118E-6 2.8098E-6 L 0.3227 2.809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nodeType="withEffect">
                                  <p:stCondLst>
                                    <p:cond delay="1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73" y="0"/>
            <a:ext cx="1012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96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IaaS Overview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</a:rPr>
              <a:t>Will Eastbury</a:t>
            </a:r>
            <a:br>
              <a:rPr lang="en-GB" sz="3600" dirty="0">
                <a:solidFill>
                  <a:schemeClr val="bg1"/>
                </a:solidFill>
              </a:rPr>
            </a:b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https://github.com/dxuk/AzureWorkshops</a:t>
            </a:r>
            <a: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GB" sz="24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MS Blue">
  <a:themeElements>
    <a:clrScheme name="MSVID White Brand template_10-14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 Blue" id="{1872E138-3B58-49A7-9293-24EA7469C80D}" vid="{9C04831D-F667-45D7-AE7D-5A4E3E62A4BB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2D324964-60DA-4793-BD05-B898C867023B}"/>
    </a:ext>
  </a:extLst>
</a:theme>
</file>

<file path=ppt/theme/theme3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5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6.xml><?xml version="1.0" encoding="utf-8"?>
<a:theme xmlns:a="http://schemas.openxmlformats.org/drawingml/2006/main" name="1_WHITE TEMPLATE">
  <a:themeElements>
    <a:clrScheme name="Custom 8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PPT_Template.potx" id="{A2A21D7F-7FB9-4CF2-9613-5A0DACF7E1FE}" vid="{E2601300-591E-4976-B26E-CAB6F363B430}"/>
    </a:ext>
  </a:extLst>
</a:theme>
</file>

<file path=ppt/theme/theme7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0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1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3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4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5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6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7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18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5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6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7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8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9.xml><?xml version="1.0" encoding="utf-8"?>
<a:themeOverride xmlns:a="http://schemas.openxmlformats.org/drawingml/2006/main">
  <a:clrScheme name="Custom 8">
    <a:dk1>
      <a:srgbClr val="505050"/>
    </a:dk1>
    <a:lt1>
      <a:srgbClr val="FFFFFF"/>
    </a:lt1>
    <a:dk2>
      <a:srgbClr val="002050"/>
    </a:dk2>
    <a:lt2>
      <a:srgbClr val="00BCF2"/>
    </a:lt2>
    <a:accent1>
      <a:srgbClr val="002050"/>
    </a:accent1>
    <a:accent2>
      <a:srgbClr val="B4009E"/>
    </a:accent2>
    <a:accent3>
      <a:srgbClr val="0078D7"/>
    </a:accent3>
    <a:accent4>
      <a:srgbClr val="5C2D91"/>
    </a:accent4>
    <a:accent5>
      <a:srgbClr val="107C10"/>
    </a:accent5>
    <a:accent6>
      <a:srgbClr val="D83B01"/>
    </a:accent6>
    <a:hlink>
      <a:srgbClr val="0078D7"/>
    </a:hlink>
    <a:folHlink>
      <a:srgbClr val="0078D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MS Blue</Template>
  <TotalTime>2073</TotalTime>
  <Words>962</Words>
  <Application>Microsoft Office PowerPoint</Application>
  <PresentationFormat>Widescreen</PresentationFormat>
  <Paragraphs>252</Paragraphs>
  <Slides>14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MS PGothic</vt:lpstr>
      <vt:lpstr>MS PGothic</vt:lpstr>
      <vt:lpstr>Arial</vt:lpstr>
      <vt:lpstr>Avenir LT Pro 45 Book</vt:lpstr>
      <vt:lpstr>Calibri</vt:lpstr>
      <vt:lpstr>Calibri Light</vt:lpstr>
      <vt:lpstr>Consolas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Verdana</vt:lpstr>
      <vt:lpstr>Wingdings</vt:lpstr>
      <vt:lpstr>MS Blue</vt:lpstr>
      <vt:lpstr>COLOR TEMPLATE</vt:lpstr>
      <vt:lpstr>1_COLOR TEMPLATE</vt:lpstr>
      <vt:lpstr>WHITE TEMPLATE</vt:lpstr>
      <vt:lpstr>MGXFY15 GS Template - white layout</vt:lpstr>
      <vt:lpstr>1_WHITE TEMPLATE</vt:lpstr>
      <vt:lpstr>5_5-30536_Build_2014_Breakout_Template_White_16x9</vt:lpstr>
      <vt:lpstr>Office Theme</vt:lpstr>
      <vt:lpstr>Microsoft Azure Workshop featuring Dev Ops Masterclass  </vt:lpstr>
      <vt:lpstr>PowerPoint Presentation</vt:lpstr>
      <vt:lpstr>PowerPoint Presentation</vt:lpstr>
      <vt:lpstr>PowerPoint Presentation</vt:lpstr>
      <vt:lpstr>PowerPoint Presentation</vt:lpstr>
      <vt:lpstr>Huge infrastructure scale is the enabler</vt:lpstr>
      <vt:lpstr>PowerPoint Presentation</vt:lpstr>
      <vt:lpstr>PowerPoint Presentation</vt:lpstr>
      <vt:lpstr>IaaS Overview Will Eastbury https://github.com/dxuk/AzureWorkshops  </vt:lpstr>
      <vt:lpstr>Microservices &amp;  Service Fabric Joni Collinge https://github.com/dxuk/AzureWorkshops  </vt:lpstr>
      <vt:lpstr>Intro to Azure Web Apps Lillian Kasem https://github.com/dxuk/AzureWorkshops  </vt:lpstr>
      <vt:lpstr>Power BI Embedded Amy Nicholson https://github.com/dxuk/AzureWorkshops  </vt:lpstr>
      <vt:lpstr>Working with DX? Adam Jackson https://github.com/dxuk/AzureWorkshops  </vt:lpstr>
      <vt:lpstr>Dev Ops Masterclass Jamie Dalton https://github.com/dxuk/AzureWorkshops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Oxford University Press</dc:title>
  <dc:creator>Peter Deeley</dc:creator>
  <cp:lastModifiedBy>Amy Nicholson</cp:lastModifiedBy>
  <cp:revision>138</cp:revision>
  <dcterms:created xsi:type="dcterms:W3CDTF">2015-11-20T13:35:19Z</dcterms:created>
  <dcterms:modified xsi:type="dcterms:W3CDTF">2016-11-10T16:51:06Z</dcterms:modified>
</cp:coreProperties>
</file>